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7"/>
  </p:notesMasterIdLst>
  <p:sldIdLst>
    <p:sldId id="390" r:id="rId2"/>
    <p:sldId id="433" r:id="rId3"/>
    <p:sldId id="484" r:id="rId4"/>
    <p:sldId id="485" r:id="rId5"/>
    <p:sldId id="486" r:id="rId6"/>
    <p:sldId id="487" r:id="rId7"/>
    <p:sldId id="488" r:id="rId8"/>
    <p:sldId id="489" r:id="rId9"/>
    <p:sldId id="490" r:id="rId10"/>
    <p:sldId id="493" r:id="rId11"/>
    <p:sldId id="494" r:id="rId12"/>
    <p:sldId id="495" r:id="rId13"/>
    <p:sldId id="497" r:id="rId14"/>
    <p:sldId id="496" r:id="rId15"/>
    <p:sldId id="528" r:id="rId16"/>
    <p:sldId id="529" r:id="rId17"/>
    <p:sldId id="530" r:id="rId18"/>
    <p:sldId id="531" r:id="rId19"/>
    <p:sldId id="532" r:id="rId20"/>
    <p:sldId id="533" r:id="rId21"/>
    <p:sldId id="274" r:id="rId22"/>
    <p:sldId id="443" r:id="rId23"/>
    <p:sldId id="413" r:id="rId24"/>
    <p:sldId id="419" r:id="rId25"/>
    <p:sldId id="418" r:id="rId26"/>
    <p:sldId id="411" r:id="rId27"/>
    <p:sldId id="543" r:id="rId28"/>
    <p:sldId id="544" r:id="rId29"/>
    <p:sldId id="545" r:id="rId30"/>
    <p:sldId id="546" r:id="rId31"/>
    <p:sldId id="547" r:id="rId32"/>
    <p:sldId id="548" r:id="rId33"/>
    <p:sldId id="549" r:id="rId34"/>
    <p:sldId id="453" r:id="rId35"/>
    <p:sldId id="534" r:id="rId36"/>
    <p:sldId id="454" r:id="rId37"/>
    <p:sldId id="536" r:id="rId38"/>
    <p:sldId id="535" r:id="rId39"/>
    <p:sldId id="537" r:id="rId40"/>
    <p:sldId id="538" r:id="rId41"/>
    <p:sldId id="539" r:id="rId42"/>
    <p:sldId id="540" r:id="rId43"/>
    <p:sldId id="542" r:id="rId44"/>
    <p:sldId id="446" r:id="rId45"/>
    <p:sldId id="447" r:id="rId46"/>
    <p:sldId id="448" r:id="rId47"/>
    <p:sldId id="449" r:id="rId48"/>
    <p:sldId id="450" r:id="rId49"/>
    <p:sldId id="470" r:id="rId50"/>
    <p:sldId id="471" r:id="rId51"/>
    <p:sldId id="474" r:id="rId52"/>
    <p:sldId id="475" r:id="rId53"/>
    <p:sldId id="476" r:id="rId54"/>
    <p:sldId id="477" r:id="rId55"/>
    <p:sldId id="478" r:id="rId56"/>
    <p:sldId id="479" r:id="rId57"/>
    <p:sldId id="465" r:id="rId58"/>
    <p:sldId id="480" r:id="rId59"/>
    <p:sldId id="481" r:id="rId60"/>
    <p:sldId id="444" r:id="rId61"/>
    <p:sldId id="466" r:id="rId62"/>
    <p:sldId id="467" r:id="rId63"/>
    <p:sldId id="482" r:id="rId64"/>
    <p:sldId id="483" r:id="rId65"/>
    <p:sldId id="472" r:id="rId66"/>
    <p:sldId id="473" r:id="rId67"/>
    <p:sldId id="468" r:id="rId68"/>
    <p:sldId id="469" r:id="rId69"/>
    <p:sldId id="509" r:id="rId70"/>
    <p:sldId id="511" r:id="rId71"/>
    <p:sldId id="515" r:id="rId72"/>
    <p:sldId id="522" r:id="rId73"/>
    <p:sldId id="517" r:id="rId74"/>
    <p:sldId id="518" r:id="rId75"/>
    <p:sldId id="385" r:id="rId76"/>
  </p:sldIdLst>
  <p:sldSz cx="12192000" cy="6858000"/>
  <p:notesSz cx="6858000" cy="9144000"/>
  <p:embeddedFontLst>
    <p:embeddedFont>
      <p:font typeface="Andika" panose="02000000000000000000" pitchFamily="2" charset="0"/>
      <p:regular r:id="rId78"/>
      <p:bold r:id="rId79"/>
      <p:italic r:id="rId80"/>
      <p:boldItalic r:id="rId8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696ADC-6C80-4DB5-A35C-41A7C8564F9C}" v="2" dt="2026-04-21T10:35:48.7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font" Target="fonts/font2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3.fntdata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88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1.fntdata"/><Relationship Id="rId81" Type="http://schemas.openxmlformats.org/officeDocument/2006/relationships/font" Target="fonts/font4.fntdata"/><Relationship Id="rId86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microsoft.com/office/2015/10/relationships/revisionInfo" Target="revisionInfo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modSld">
      <pc:chgData name="Glen Jones" userId="e846aaca-4b24-4b13-b0d0-f2308e16b284" providerId="ADAL" clId="{ED47ACC3-9597-4D89-A1DC-43CF280EF274}" dt="2026-04-21T10:35:48.758" v="15"/>
      <pc:docMkLst>
        <pc:docMk/>
      </pc:docMkLst>
      <pc:sldChg chg="modSp add mod">
        <pc:chgData name="Glen Jones" userId="e846aaca-4b24-4b13-b0d0-f2308e16b284" providerId="ADAL" clId="{ED47ACC3-9597-4D89-A1DC-43CF280EF274}" dt="2026-04-21T10:35:41.688" v="14" actId="20577"/>
        <pc:sldMkLst>
          <pc:docMk/>
          <pc:sldMk cId="3347526721" sldId="543"/>
        </pc:sldMkLst>
        <pc:graphicFrameChg chg="modGraphic">
          <ac:chgData name="Glen Jones" userId="e846aaca-4b24-4b13-b0d0-f2308e16b284" providerId="ADAL" clId="{ED47ACC3-9597-4D89-A1DC-43CF280EF274}" dt="2026-04-21T10:35:41.688" v="14" actId="20577"/>
          <ac:graphicFrameMkLst>
            <pc:docMk/>
            <pc:sldMk cId="3347526721" sldId="543"/>
            <ac:graphicFrameMk id="7" creationId="{759A023D-B512-9DE9-80AD-5FE902129864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4-21T10:35:48.758" v="15"/>
        <pc:sldMkLst>
          <pc:docMk/>
          <pc:sldMk cId="3358992342" sldId="544"/>
        </pc:sldMkLst>
        <pc:graphicFrameChg chg="mod">
          <ac:chgData name="Glen Jones" userId="e846aaca-4b24-4b13-b0d0-f2308e16b284" providerId="ADAL" clId="{ED47ACC3-9597-4D89-A1DC-43CF280EF274}" dt="2026-04-21T10:35:48.758" v="15"/>
          <ac:graphicFrameMkLst>
            <pc:docMk/>
            <pc:sldMk cId="3358992342" sldId="544"/>
            <ac:graphicFrameMk id="7" creationId="{E67680F6-5097-2343-9F45-BABA440CA5D6}"/>
          </ac:graphicFrameMkLst>
        </pc:graphicFrameChg>
      </pc:sldChg>
      <pc:sldChg chg="add">
        <pc:chgData name="Glen Jones" userId="e846aaca-4b24-4b13-b0d0-f2308e16b284" providerId="ADAL" clId="{ED47ACC3-9597-4D89-A1DC-43CF280EF274}" dt="2026-04-21T10:35:28.740" v="0"/>
        <pc:sldMkLst>
          <pc:docMk/>
          <pc:sldMk cId="3959397037" sldId="545"/>
        </pc:sldMkLst>
      </pc:sldChg>
      <pc:sldChg chg="add">
        <pc:chgData name="Glen Jones" userId="e846aaca-4b24-4b13-b0d0-f2308e16b284" providerId="ADAL" clId="{ED47ACC3-9597-4D89-A1DC-43CF280EF274}" dt="2026-04-21T10:35:28.740" v="0"/>
        <pc:sldMkLst>
          <pc:docMk/>
          <pc:sldMk cId="3673024214" sldId="546"/>
        </pc:sldMkLst>
      </pc:sldChg>
      <pc:sldChg chg="add">
        <pc:chgData name="Glen Jones" userId="e846aaca-4b24-4b13-b0d0-f2308e16b284" providerId="ADAL" clId="{ED47ACC3-9597-4D89-A1DC-43CF280EF274}" dt="2026-04-21T10:35:28.740" v="0"/>
        <pc:sldMkLst>
          <pc:docMk/>
          <pc:sldMk cId="3994744912" sldId="547"/>
        </pc:sldMkLst>
      </pc:sldChg>
      <pc:sldChg chg="add">
        <pc:chgData name="Glen Jones" userId="e846aaca-4b24-4b13-b0d0-f2308e16b284" providerId="ADAL" clId="{ED47ACC3-9597-4D89-A1DC-43CF280EF274}" dt="2026-04-21T10:35:28.740" v="0"/>
        <pc:sldMkLst>
          <pc:docMk/>
          <pc:sldMk cId="2021484636" sldId="548"/>
        </pc:sldMkLst>
      </pc:sldChg>
      <pc:sldChg chg="add">
        <pc:chgData name="Glen Jones" userId="e846aaca-4b24-4b13-b0d0-f2308e16b284" providerId="ADAL" clId="{ED47ACC3-9597-4D89-A1DC-43CF280EF274}" dt="2026-04-21T10:35:28.740" v="0"/>
        <pc:sldMkLst>
          <pc:docMk/>
          <pc:sldMk cId="1242987060" sldId="549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67379" y="1694"/>
          <a:ext cx="6617597" cy="169128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16915" y="51230"/>
        <a:ext cx="6518525" cy="1592215"/>
      </dsp:txXfrm>
    </dsp:sp>
    <dsp:sp modelId="{33643D00-C75E-4DF5-A0F0-DFA21355EB8A}">
      <dsp:nvSpPr>
        <dsp:cNvPr id="0" name=""/>
        <dsp:cNvSpPr/>
      </dsp:nvSpPr>
      <dsp:spPr>
        <a:xfrm>
          <a:off x="1982880" y="1692981"/>
          <a:ext cx="2993297" cy="561115"/>
        </a:xfrm>
        <a:custGeom>
          <a:avLst/>
          <a:gdLst/>
          <a:ahLst/>
          <a:cxnLst/>
          <a:rect l="0" t="0" r="0" b="0"/>
          <a:pathLst>
            <a:path>
              <a:moveTo>
                <a:pt x="2993297" y="0"/>
              </a:moveTo>
              <a:lnTo>
                <a:pt x="299329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3078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71874" y="2295183"/>
        <a:ext cx="2022012" cy="1320617"/>
      </dsp:txXfrm>
    </dsp:sp>
    <dsp:sp modelId="{67357A81-5F47-46C8-8791-23DB6B665016}">
      <dsp:nvSpPr>
        <dsp:cNvPr id="0" name=""/>
        <dsp:cNvSpPr/>
      </dsp:nvSpPr>
      <dsp:spPr>
        <a:xfrm>
          <a:off x="4718320" y="1692981"/>
          <a:ext cx="257857" cy="561115"/>
        </a:xfrm>
        <a:custGeom>
          <a:avLst/>
          <a:gdLst/>
          <a:ahLst/>
          <a:cxnLst/>
          <a:rect l="0" t="0" r="0" b="0"/>
          <a:pathLst>
            <a:path>
              <a:moveTo>
                <a:pt x="257857" y="0"/>
              </a:moveTo>
              <a:lnTo>
                <a:pt x="25785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622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07314" y="2295183"/>
        <a:ext cx="2022012" cy="1320617"/>
      </dsp:txXfrm>
    </dsp:sp>
    <dsp:sp modelId="{F7436063-BF3D-4400-ABDF-46A0C91AC2E1}">
      <dsp:nvSpPr>
        <dsp:cNvPr id="0" name=""/>
        <dsp:cNvSpPr/>
      </dsp:nvSpPr>
      <dsp:spPr>
        <a:xfrm>
          <a:off x="4976178" y="1692981"/>
          <a:ext cx="2735440" cy="5611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557"/>
              </a:lnTo>
              <a:lnTo>
                <a:pt x="2735440" y="280557"/>
              </a:lnTo>
              <a:lnTo>
                <a:pt x="273544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1668" y="2254097"/>
          <a:ext cx="2619899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42754" y="2295183"/>
        <a:ext cx="2537727" cy="13206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2970399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9894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229072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4930458" y="1241609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20472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234851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297039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219894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229072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493045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20472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234851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497617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6210503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6240630" y="3123224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6210503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240630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99D1B-D7F1-0088-9A0B-DFCAC9A9C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BB8C18-ED55-4AE6-D2AE-E50B95BC5A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9BCF65-0681-B1DC-8051-E7A6727335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C6F25-27D1-9B84-EAB4-6102AD60FD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284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ED278-8B9C-2FC1-F89F-6FCF22E65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FB35F4-6BE8-17CB-7373-EFB6B4EB62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9363D0-42D5-51E1-58FF-6D1C0241C6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A6A6A6-A7BD-A153-5A89-6A7C5DA3F9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577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E3468-275A-3F0A-E3BA-AADE44896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667930-24CE-6841-CE95-5A0C99CA39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E0C412-49DD-B411-835F-65596C3275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7C2E59-C6FF-7A6B-EB8D-20968FC3D7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633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7DB8E-23CC-3056-1F97-AB790254F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FB390-02E3-E4FC-6F90-32FD6DF3AD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401872-B03F-4286-E790-A55FF2F837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BE094-FEED-875C-48D3-2D5C1DE7A6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112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89249-B954-E787-D6E7-F45D6B1E6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F81E78-9387-9D22-DCB2-1825F90160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891894-BC30-8106-FF63-0DC5B5626A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6FD37C-35F7-567B-B8F0-AA78F07E7A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044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2745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B4D02-BE7C-F59D-38F2-BF2C2501A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28DEE1D-FE81-501F-4B43-9B24D59EE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EAF043-D20D-309B-6E36-9ACD8967E93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17B955-609F-DB9F-1401-4073FCDF15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F8FB6E-5DB5-DAEB-692B-73126F92B5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7F2C79-0370-EA95-7465-95901934052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53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A4CFD-3969-41B4-39C1-76CA4B67E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1DA93F-626E-4161-62C2-922D45603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4C04DB-5979-68F2-5F40-C3993442014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EB776C-39C9-A203-03E7-39C25811E0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5271B4-4440-30FD-693E-9619690B07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56726-0EC9-B11D-1DD2-F316200272D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060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754ED-FBC2-B055-B9CC-C341CBF11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A46AD6-413C-951D-1033-516DE01DE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62E204-2AA9-4915-C3EC-60D0159322F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1B87FD-8A4F-2209-AB47-91F5EFB379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6082F9-DAC0-885C-BCCE-C6E948B947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B3D58-CAD0-41F0-7E88-3D46C48259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121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305CD-DE8D-09AF-EB8B-E6AD961D7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88F711-18D2-AA7D-411A-08F2A27A50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297FBE-6358-881D-5CDD-BB29C8271A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10D7F1-270F-F894-9B71-68FA63005EC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C1E58CB-C6FC-ED87-A12C-9F80DB75BB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AB7AA0-FE9D-59CB-12D1-279A97ED28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510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C06-0F1C-97AD-70B1-2656FD391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A5D268-07AD-2843-8AD6-26BCC5070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292392-8A2E-8C56-7991-95E42B9088C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</a:t>
            </a:r>
            <a:r>
              <a:rPr lang="en-GB" sz="2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starts with an adverbial of time.</a:t>
            </a: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F53E08-6B8A-B511-4617-4756EE3580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64BE00-FB31-B38F-5963-31A862C6CBA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1CCED6-3616-8AD8-4D45-AD36F2E40E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280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500934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39325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F4F483-55D1-237E-0291-974D83787F4B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4937BC-BEBB-25E1-270B-7969FBDFAE0C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F58771-DB3F-90F0-B087-7729E59891C8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67CFB5-F84D-D524-DAFF-83D3F1E95E0C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070963" y="53699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43202" y="445675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“tiny”?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096001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368240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4094380">
            <a:off x="4875931" y="264605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103902"/>
              </p:ext>
            </p:extLst>
          </p:nvPr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7526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84BC2-642B-E294-4AA2-63AC85CF5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0648341-649C-5D98-6BFB-E9598A617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4E768F1-8657-CF3D-E156-215671DFC5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4737C1-946E-7978-B87A-C53E82F355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Today, we’re going to meet the </a:t>
            </a:r>
            <a:r>
              <a:rPr lang="en-GB" sz="4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96D027-DFBC-D7ED-074B-006FEDA528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67680F6-5097-2343-9F45-BABA440CA5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135102"/>
              </p:ext>
            </p:extLst>
          </p:nvPr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8992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Today, we’re going to meet the </a:t>
            </a:r>
            <a:r>
              <a:rPr lang="en-GB" sz="4800" i="1" u="sng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tenses.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/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775D644-8D49-98E1-16AA-F943CCB324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970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37364-4A79-806C-EAF8-CC17278DD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4FCB68-AFBB-E617-A0D2-C1E7C5A45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CAAF80-1C06-03ED-1269-F4164BF5537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3900D1-FCF8-6C94-DB79-08C0CB4140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33D15A-4AC0-FCE1-E3F5-154C9187FFD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6B0941-AD39-098A-8839-361514038C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077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A1DE0C-6F4C-419A-C455-F5C7645EB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9A716AC-BE8E-7462-2788-AB9E541D7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831E7C1-D2CD-B8C7-D25A-5F65049C9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20F467-C9DE-093F-A209-E6F2E4DF5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Today, we’re going to meet the </a:t>
            </a:r>
            <a:r>
              <a:rPr lang="en-GB" sz="4800" i="1" u="sng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tenses.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C3BEED-F3E1-F533-1A31-72FE7D06ABDC}"/>
              </a:ext>
            </a:extLst>
          </p:cNvPr>
          <p:cNvGraphicFramePr>
            <a:graphicFrameLocks noGrp="1"/>
          </p:cNvGraphicFramePr>
          <p:nvPr/>
        </p:nvGraphicFramePr>
        <p:xfrm>
          <a:off x="1714498" y="2458403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DF03036-3F71-F028-75A0-533753C968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7238A7-10E2-0E10-4154-9086E322A3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+mj-lt"/>
                <a:ea typeface="Andika"/>
                <a:cs typeface="Andika"/>
              </a:rPr>
              <a:t>Can you spot the suffix on the verb?</a:t>
            </a:r>
          </a:p>
        </p:txBody>
      </p:sp>
    </p:spTree>
    <p:extLst>
      <p:ext uri="{BB962C8B-B14F-4D97-AF65-F5344CB8AC3E}">
        <p14:creationId xmlns:p14="http://schemas.microsoft.com/office/powerpoint/2010/main" val="36730242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02B8E-435A-BE4B-9178-B19B778B7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7D04979-F3EE-0A25-EA34-E07F499C1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3EC704B-9EAB-D6AC-135C-A96180942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F29F5C-AB69-437D-2785-EA5D8EED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Verbs in the progressive tense have the suffix –</a:t>
            </a:r>
            <a:r>
              <a:rPr lang="en-GB" sz="4800" dirty="0" err="1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4B504DC-37DC-4167-AF48-9FF1DF3BBE95}"/>
              </a:ext>
            </a:extLst>
          </p:cNvPr>
          <p:cNvGraphicFramePr>
            <a:graphicFrameLocks noGrp="1"/>
          </p:cNvGraphicFramePr>
          <p:nvPr/>
        </p:nvGraphicFramePr>
        <p:xfrm>
          <a:off x="1714498" y="2458403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play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Was think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Is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Is think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</a:t>
                      </a:r>
                      <a:r>
                        <a:rPr lang="en-GB" sz="2400" u="sng" dirty="0"/>
                        <a:t>ing</a:t>
                      </a:r>
                    </a:p>
                    <a:p>
                      <a:r>
                        <a:rPr lang="en-GB" sz="2400" dirty="0"/>
                        <a:t>Will be play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think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4DD3848-88F8-BF34-FB5A-D9DFE27596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44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0E2DA-F04C-828B-05DC-835B8A9D6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59FD811-E1D3-EF51-055B-0E0F323F4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4102DA3-B54D-4F42-95FF-9069C13AB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F3A88-B645-C5EC-1528-83102488B3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It’s called “progressive” as the action is </a:t>
            </a:r>
            <a:r>
              <a:rPr lang="en-GB" sz="4800" i="1" dirty="0">
                <a:solidFill>
                  <a:schemeClr val="bg1"/>
                </a:solidFill>
                <a:ea typeface="Andika"/>
                <a:cs typeface="Andika"/>
              </a:rPr>
              <a:t>ongoing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or in </a:t>
            </a:r>
            <a:r>
              <a:rPr lang="en-GB" sz="4800" i="1" dirty="0">
                <a:solidFill>
                  <a:schemeClr val="bg1"/>
                </a:solidFill>
                <a:ea typeface="Andika"/>
                <a:cs typeface="Andika"/>
              </a:rPr>
              <a:t>progress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9A87AF9-B741-98FF-C042-F86BBA5539CE}"/>
              </a:ext>
            </a:extLst>
          </p:cNvPr>
          <p:cNvGraphicFramePr>
            <a:graphicFrameLocks noGrp="1"/>
          </p:cNvGraphicFramePr>
          <p:nvPr/>
        </p:nvGraphicFramePr>
        <p:xfrm>
          <a:off x="1590668" y="2629852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5F42C4-CD23-4728-BCD7-659E975267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84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605EF-12C9-73B2-A5F9-AABA4F172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D002A0F-65B8-7B97-7EF1-9D831FCA6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2B4DBD-20CA-DEE1-E546-7A924E07C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C8D403-121F-7A4B-2F83-87C782D17D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pPr marL="266700" indent="-266700" algn="l">
              <a:lnSpc>
                <a:spcPct val="100000"/>
              </a:lnSpc>
            </a:pPr>
            <a:r>
              <a:rPr lang="en-GB" sz="4400" dirty="0">
                <a:solidFill>
                  <a:schemeClr val="bg1"/>
                </a:solidFill>
                <a:ea typeface="Andika"/>
                <a:cs typeface="Andika"/>
              </a:rPr>
              <a:t>We use the progressive tense when: </a:t>
            </a:r>
            <a:br>
              <a:rPr lang="en-GB" sz="4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1. someone was doing it before (past), </a:t>
            </a:r>
            <a:b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2. is doing something right now (present), or </a:t>
            </a:r>
            <a:b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3. will be doing it later.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72141C-9F43-2D0D-729A-71E4584AF0B9}"/>
              </a:ext>
            </a:extLst>
          </p:cNvPr>
          <p:cNvGraphicFramePr>
            <a:graphicFrameLocks noGrp="1"/>
          </p:cNvGraphicFramePr>
          <p:nvPr/>
        </p:nvGraphicFramePr>
        <p:xfrm>
          <a:off x="1743068" y="3429000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B642938-EA2E-44B2-5E84-FEAD43DAD4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9870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209917"/>
              </p:ext>
            </p:extLst>
          </p:nvPr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4490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84BC2-642B-E294-4AA2-63AC85CF5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0648341-649C-5D98-6BFB-E9598A617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4E768F1-8657-CF3D-E156-215671DFC5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4737C1-946E-7978-B87A-C53E82F355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Today, we’re going to meet the </a:t>
            </a:r>
            <a:r>
              <a:rPr lang="en-GB" sz="4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96D027-DFBC-D7ED-074B-006FEDA528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67680F6-5097-2343-9F45-BABA440CA5D6}"/>
              </a:ext>
            </a:extLst>
          </p:cNvPr>
          <p:cNvGraphicFramePr>
            <a:graphicFrameLocks noGrp="1"/>
          </p:cNvGraphicFramePr>
          <p:nvPr/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120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Today, we’re going to meet the </a:t>
            </a:r>
            <a:r>
              <a:rPr lang="en-GB" sz="4800" i="1" u="sng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tenses.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422477"/>
              </p:ext>
            </p:extLst>
          </p:nvPr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775D644-8D49-98E1-16AA-F943CCB324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36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A1DE0C-6F4C-419A-C455-F5C7645EB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9A716AC-BE8E-7462-2788-AB9E541D7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831E7C1-D2CD-B8C7-D25A-5F65049C9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20F467-C9DE-093F-A209-E6F2E4DF5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Today, we’re going to meet the </a:t>
            </a:r>
            <a:r>
              <a:rPr lang="en-GB" sz="4800" i="1" u="sng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tenses.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C3BEED-F3E1-F533-1A31-72FE7D06ABDC}"/>
              </a:ext>
            </a:extLst>
          </p:cNvPr>
          <p:cNvGraphicFramePr>
            <a:graphicFrameLocks noGrp="1"/>
          </p:cNvGraphicFramePr>
          <p:nvPr/>
        </p:nvGraphicFramePr>
        <p:xfrm>
          <a:off x="1714498" y="2458403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DF03036-3F71-F028-75A0-533753C968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7238A7-10E2-0E10-4154-9086E322A3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+mj-lt"/>
                <a:ea typeface="Andika"/>
                <a:cs typeface="Andika"/>
              </a:rPr>
              <a:t>Can you spot the suffix on the verb?</a:t>
            </a:r>
          </a:p>
        </p:txBody>
      </p:sp>
    </p:spTree>
    <p:extLst>
      <p:ext uri="{BB962C8B-B14F-4D97-AF65-F5344CB8AC3E}">
        <p14:creationId xmlns:p14="http://schemas.microsoft.com/office/powerpoint/2010/main" val="553062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02B8E-435A-BE4B-9178-B19B778B7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7D04979-F3EE-0A25-EA34-E07F499C1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3EC704B-9EAB-D6AC-135C-A96180942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F29F5C-AB69-437D-2785-EA5D8EED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Verbs in the progressive tense have the suffix –</a:t>
            </a:r>
            <a:r>
              <a:rPr lang="en-GB" sz="4800" dirty="0" err="1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4B504DC-37DC-4167-AF48-9FF1DF3BBE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877076"/>
              </p:ext>
            </p:extLst>
          </p:nvPr>
        </p:nvGraphicFramePr>
        <p:xfrm>
          <a:off x="1714498" y="2458403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4DD3848-88F8-BF34-FB5A-D9DFE27596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06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361C7-20ED-F47F-97D3-457595F5C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6AF0349-296F-3A48-A0D9-103B10D0D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09BED71-9FCC-A9D1-EEFA-55A44DF094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6A2E1C-FDE4-DF33-3A6E-72A64BDFBB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Verbs in the progressive tense have the suffix –</a:t>
            </a:r>
            <a:r>
              <a:rPr lang="en-GB" sz="4800" dirty="0" err="1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7B92BBF-CEE0-73E5-DDCE-E57CD941C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217541"/>
              </p:ext>
            </p:extLst>
          </p:nvPr>
        </p:nvGraphicFramePr>
        <p:xfrm>
          <a:off x="1714498" y="2458403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think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B0BF6B6-C626-34C5-B13D-45D71D7739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542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0C978-E445-62E0-2899-A3E3CD969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EB630F-4CEA-739A-F490-FF57787DA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BE6C82-7864-0B54-6184-633468BCF8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061DE5-D9FA-F56C-BAAE-3063AAA891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C7B32B-9C70-6778-C257-D42955DE95F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E69DEC-A0F2-D1BB-874A-C04C7E74B5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615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2AB5D-C255-E913-E08F-A71234FFF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9BC6A39-58CB-9768-7659-00E0093EB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C87BF9C-B932-A0A4-7146-24B013B75F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51A14B-9857-70A0-2BF8-ED22AFD710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Verbs in the progressive tense have the suffix –</a:t>
            </a:r>
            <a:r>
              <a:rPr lang="en-GB" sz="4800" dirty="0" err="1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150E5C2-1732-3AB2-2EDD-8A1E95A87B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98566"/>
              </p:ext>
            </p:extLst>
          </p:nvPr>
        </p:nvGraphicFramePr>
        <p:xfrm>
          <a:off x="1714498" y="2458403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think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Is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Is think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29762E1-3D08-3A52-1D94-18D437F1B7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5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AEE0F-7A83-9A53-B2C4-E3DD7A95C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EE26BB9-61F7-3051-8CA3-8592A613B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4440A46-766C-73CC-C91A-9F029844F6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DE59CA-2E04-7068-9888-311D4C7736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Verbs in the progressive tense have the suffix –</a:t>
            </a:r>
            <a:r>
              <a:rPr lang="en-GB" sz="4800" dirty="0" err="1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8699F5A-7DEF-2F81-0052-45E100E293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164240"/>
              </p:ext>
            </p:extLst>
          </p:nvPr>
        </p:nvGraphicFramePr>
        <p:xfrm>
          <a:off x="1714498" y="2458403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think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Is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Is think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Will be think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BA761A-31FD-02C9-5993-3C462820C7E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0E2DA-F04C-828B-05DC-835B8A9D6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59FD811-E1D3-EF51-055B-0E0F323F4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4102DA3-B54D-4F42-95FF-9069C13AB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F3A88-B645-C5EC-1528-83102488B3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It’s called “progressive” as the action is </a:t>
            </a:r>
            <a:r>
              <a:rPr lang="en-GB" sz="4800" i="1" dirty="0">
                <a:solidFill>
                  <a:schemeClr val="bg1"/>
                </a:solidFill>
                <a:ea typeface="Andika"/>
                <a:cs typeface="Andika"/>
              </a:rPr>
              <a:t>ongoing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or in </a:t>
            </a:r>
            <a:r>
              <a:rPr lang="en-GB" sz="4800" i="1" dirty="0">
                <a:solidFill>
                  <a:schemeClr val="bg1"/>
                </a:solidFill>
                <a:ea typeface="Andika"/>
                <a:cs typeface="Andika"/>
              </a:rPr>
              <a:t>progress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9A87AF9-B741-98FF-C042-F86BBA5539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665031"/>
              </p:ext>
            </p:extLst>
          </p:nvPr>
        </p:nvGraphicFramePr>
        <p:xfrm>
          <a:off x="1590668" y="2629852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think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Is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Is think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Will be think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5F42C4-CD23-4728-BCD7-659E975267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275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605EF-12C9-73B2-A5F9-AABA4F172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D002A0F-65B8-7B97-7EF1-9D831FCA6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2B4DBD-20CA-DEE1-E546-7A924E07C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C8D403-121F-7A4B-2F83-87C782D17D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pPr marL="266700" indent="-266700" algn="l">
              <a:lnSpc>
                <a:spcPct val="100000"/>
              </a:lnSpc>
            </a:pPr>
            <a:r>
              <a:rPr lang="en-GB" sz="4400" dirty="0">
                <a:solidFill>
                  <a:schemeClr val="bg1"/>
                </a:solidFill>
                <a:ea typeface="Andika"/>
                <a:cs typeface="Andika"/>
              </a:rPr>
              <a:t>We use the progressive tense when: </a:t>
            </a:r>
            <a:br>
              <a:rPr lang="en-GB" sz="4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1. someone was doing it before (past), </a:t>
            </a:r>
            <a:b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2. is doing something right now (present), or </a:t>
            </a:r>
            <a:b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3. will be doing it later.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72141C-9F43-2D0D-729A-71E4584AF0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053325"/>
              </p:ext>
            </p:extLst>
          </p:nvPr>
        </p:nvGraphicFramePr>
        <p:xfrm>
          <a:off x="1743068" y="3429000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think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Is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Is think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Will be think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B642938-EA2E-44B2-5E84-FEAD43DAD4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49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6465453" y="1549700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6465453" y="253120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6465453" y="351242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9" y="1566258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9" y="254776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happening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9" y="352898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6465453" y="4493646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9" y="451907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90" y="767841"/>
            <a:ext cx="5466850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2" y="767842"/>
            <a:ext cx="5466850" cy="73913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4" y="3758556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1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1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1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2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7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4" y="5012605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5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7" y="5012607"/>
            <a:ext cx="4625243" cy="204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6" y="4675788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2949234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6" y="609602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6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was playing football yesterday.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is playing football.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6" y="375553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playing piano.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2" y="3798395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is playing piano. 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6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were receiving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2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are receiving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55A7B949-1499-3F2C-FCE1-6E36DA22D742}"/>
              </a:ext>
            </a:extLst>
          </p:cNvPr>
          <p:cNvSpPr txBox="1">
            <a:spLocks/>
          </p:cNvSpPr>
          <p:nvPr/>
        </p:nvSpPr>
        <p:spPr>
          <a:xfrm>
            <a:off x="347446" y="278607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yesterday.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BC1687F1-FE67-A960-F809-649EB1C4B13F}"/>
              </a:ext>
            </a:extLst>
          </p:cNvPr>
          <p:cNvSpPr txBox="1">
            <a:spLocks/>
          </p:cNvSpPr>
          <p:nvPr/>
        </p:nvSpPr>
        <p:spPr>
          <a:xfrm>
            <a:off x="347446" y="3741602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piano.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9C561AA9-4BE5-39AE-498C-F00401EFCDAC}"/>
              </a:ext>
            </a:extLst>
          </p:cNvPr>
          <p:cNvSpPr txBox="1">
            <a:spLocks/>
          </p:cNvSpPr>
          <p:nvPr/>
        </p:nvSpPr>
        <p:spPr>
          <a:xfrm>
            <a:off x="347446" y="485840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receiving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</a:t>
            </a:r>
          </a:p>
        </p:txBody>
      </p:sp>
      <p:sp>
        <p:nvSpPr>
          <p:cNvPr id="11" name="c - vow">
            <a:extLst>
              <a:ext uri="{FF2B5EF4-FFF2-40B4-BE49-F238E27FC236}">
                <a16:creationId xmlns:a16="http://schemas.microsoft.com/office/drawing/2014/main" id="{66B30EC7-C0A9-DB39-D252-B9A190FD833C}"/>
              </a:ext>
            </a:extLst>
          </p:cNvPr>
          <p:cNvSpPr txBox="1">
            <a:spLocks/>
          </p:cNvSpPr>
          <p:nvPr/>
        </p:nvSpPr>
        <p:spPr>
          <a:xfrm>
            <a:off x="6362413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2" name="c - vow">
            <a:extLst>
              <a:ext uri="{FF2B5EF4-FFF2-40B4-BE49-F238E27FC236}">
                <a16:creationId xmlns:a16="http://schemas.microsoft.com/office/drawing/2014/main" id="{C0290D6E-C7BE-09BB-74B7-5A3978C2771E}"/>
              </a:ext>
            </a:extLst>
          </p:cNvPr>
          <p:cNvSpPr txBox="1">
            <a:spLocks/>
          </p:cNvSpPr>
          <p:nvPr/>
        </p:nvSpPr>
        <p:spPr>
          <a:xfrm>
            <a:off x="6362412" y="378082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piano. </a:t>
            </a:r>
          </a:p>
        </p:txBody>
      </p:sp>
      <p:sp>
        <p:nvSpPr>
          <p:cNvPr id="13" name="c - vow">
            <a:extLst>
              <a:ext uri="{FF2B5EF4-FFF2-40B4-BE49-F238E27FC236}">
                <a16:creationId xmlns:a16="http://schemas.microsoft.com/office/drawing/2014/main" id="{756181D4-C919-DCDB-843D-DBDF70BB8D78}"/>
              </a:ext>
            </a:extLst>
          </p:cNvPr>
          <p:cNvSpPr txBox="1">
            <a:spLocks/>
          </p:cNvSpPr>
          <p:nvPr/>
        </p:nvSpPr>
        <p:spPr>
          <a:xfrm>
            <a:off x="6362412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receiving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3564958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1" grpId="0" animBg="1"/>
      <p:bldP spid="12" grpId="0" animBg="1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progressive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is walking.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is shouting.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is purring.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is running.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king is thinking.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shouting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purring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running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thinking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shouting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purring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running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thinking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progressive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was bouncing.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kicking.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were singing.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were smiling.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bouncing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kicking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barking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singing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smiling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bouncing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kicking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barking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boys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singing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 smiling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9251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98E33-C947-60AF-6819-DC1319587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C0B4A13-9944-E630-72A1-FD2683CB1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709D0F-C1F9-0268-4FE1-A2508C72CAE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561778-B991-1271-569F-F650682DA7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F0FC9C-95EC-BD04-AC82-5B6A4F4D67A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88B811-2B87-1BFA-C7F6-0EEF5EFE9B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653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slamming”.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B4C843-5709-67BB-F484-1B1894888585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F6C28F-B826-C176-65A7-AB7191B7900D}"/>
              </a:ext>
            </a:extLst>
          </p:cNvPr>
          <p:cNvSpPr txBox="1"/>
          <p:nvPr/>
        </p:nvSpPr>
        <p:spPr>
          <a:xfrm>
            <a:off x="673143" y="53264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devouring”.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C8D4A7-8685-04AD-FEB0-CD38578119FA}"/>
              </a:ext>
            </a:extLst>
          </p:cNvPr>
          <p:cNvSpPr txBox="1"/>
          <p:nvPr/>
        </p:nvSpPr>
        <p:spPr>
          <a:xfrm>
            <a:off x="528636" y="504036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dog moved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towards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93575-0E4C-A909-90C0-6EFAA58BA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B4F82F8-E67D-5E98-0BFB-A829239BD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A0485D-9A73-1842-9217-D9AEEC66BB1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25D557-884A-05EF-98E4-616B7A333D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0D59F9-2134-1CB3-9C08-19B7760A20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85007CB-C42D-B0C9-BC33-46934BCDDF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582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towards the man.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9C5317-56BF-7E97-BA70-8C119EBCF72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C5DE08-8E27-A11F-E16C-1CC91E7FC274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“takes”.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B56757-DBEA-DBA2-45F5-A03D0CF6E5E4}"/>
              </a:ext>
            </a:extLst>
          </p:cNvPr>
          <p:cNvSpPr txBox="1"/>
          <p:nvPr/>
        </p:nvSpPr>
        <p:spPr>
          <a:xfrm>
            <a:off x="646066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snatching”.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4751A2-09B9-D02B-0B66-78F274ED5B1F}"/>
              </a:ext>
            </a:extLst>
          </p:cNvPr>
          <p:cNvSpPr txBox="1"/>
          <p:nvPr/>
        </p:nvSpPr>
        <p:spPr>
          <a:xfrm>
            <a:off x="528636" y="51502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hurling”.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He throws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throws the ball.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6CAC68-39B1-3B19-CB21-370989C0B241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“throws”.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990599" y="1996057"/>
            <a:ext cx="9938282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938282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a sentence in the simple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093" y="-930596"/>
            <a:ext cx="1999407" cy="247904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119" y="4189088"/>
            <a:ext cx="937238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i="1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Simple past: The robot </a:t>
            </a:r>
            <a:r>
              <a:rPr lang="en-GB" sz="2400" i="1" u="sng" dirty="0">
                <a:solidFill>
                  <a:schemeClr val="bg1"/>
                </a:solidFill>
              </a:rPr>
              <a:t>found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Present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is finding </a:t>
            </a:r>
            <a:r>
              <a:rPr lang="en-GB" sz="2400" dirty="0">
                <a:solidFill>
                  <a:schemeClr val="bg1"/>
                </a:solidFill>
              </a:rPr>
              <a:t>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Past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was finding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345 0.211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13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30358-FBDD-8E13-4E57-0EDAB0990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E60CCD-38D9-5CAD-2CD1-38918C50B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310ADD-C5F5-5926-C769-C2A2F053C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B278B7-100E-23BA-4BF0-E98D0C5F1E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4E622B-52BE-2B2F-0203-4CEC67F6431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9E6556-E674-1032-2B89-E1ACD1B8131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565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A4E53-6200-8486-78BF-BCEB2998F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47F153-15CE-946A-18EE-8CD1867950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C1B5C5C-7093-B8F6-E10F-9698D297CBF7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05229D-1164-DA1A-515D-F2E95D6DC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races across the field.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F4F1390-D880-3485-7AF1-9E3A1CAC3975}"/>
              </a:ext>
            </a:extLst>
          </p:cNvPr>
          <p:cNvSpPr txBox="1">
            <a:spLocks/>
          </p:cNvSpPr>
          <p:nvPr/>
        </p:nvSpPr>
        <p:spPr>
          <a:xfrm>
            <a:off x="988567" y="770707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a sentence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28B14C-70B2-F277-481D-799C860F5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5FE54B9-7E79-6479-0621-CDA9404B2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98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17C2C-3E46-D328-0759-1DB194468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A89C2F-C87B-4635-C89B-59895E549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FCCFAE8-C235-D51B-B61C-7C3BD7BC8CAF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19E3A-22B7-409B-E932-EE9FBB0803D5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17D6F83-78F6-1211-0B1E-A36F0F6A7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F62EC5-4F59-2F94-1C5B-BFE044B35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8BCABE-DC29-3596-21DC-070753B8627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9CC6F09-4FBE-E1A5-9A7F-73CE29CC9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E73F850-9B9C-0F8E-941B-8E40FF937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2216150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68793-B9FC-8FCF-3946-D8F0533FD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0C330C6-F81D-6251-1CF0-7FE6AD46C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0D4B2B1-7EC5-12DA-EF78-0C55BC28014B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87B53F7-E235-8026-B3C3-F98CA7825901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E1D63B7-9616-F33F-44B4-598A4069C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DE6864-0334-C6B0-FE0C-28092C833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DFD1BA-40F5-8E6A-8E21-05B5CA7CA5D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70A0721-C1CC-55F2-1B80-94C2C14C7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A87D2C0-8DB5-1638-2A54-86AF13BC0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196636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3ADEA-10D6-B7F9-A4BF-33355E85A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607EC2A-29FB-4C68-5A0E-7FB23F170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34ADE6-CEE1-C38D-5833-739D9B12868A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F445EC8-7706-8956-4ABE-0D4850629A54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EA17AC7-7C5E-CF01-235A-BC4ABB314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4F1E82-F62C-0E76-558E-05711C40F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625F80-0A20-F6F8-8BBB-21AB2695BDC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0A9AAC-A52A-A537-B8A1-25166CADE7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874276A-1905-52FC-ACDA-F896FC413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919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3429-A26C-FBF5-B88C-14A755782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6E286D-3A73-4AFA-1738-B5F3431B3A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6CAF92-5BAD-E6DA-F905-E6353335D280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42BB79-78E5-1913-394E-016E9C95985E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EBD0F6-C708-19DC-023E-CB8CD1873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FF5AD7-69D9-01B9-680F-48743E0C7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9F40BD-BB4A-F9AE-BBA5-BF93B433699A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18B6F06-3965-28DD-FB09-DEDB893AA0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3D120EA-1778-D72E-C6D2-6295DF58A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331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5829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0138175"/>
              </p:ext>
            </p:extLst>
          </p:nvPr>
        </p:nvGraphicFramePr>
        <p:xfrm>
          <a:off x="252410" y="285750"/>
          <a:ext cx="11687175" cy="5935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1622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is the simple past tense form of: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to have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GSimplePast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8021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tenses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Present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progressive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conjugation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the present progressive form of: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to have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GPresentProg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 - 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In which tense is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000097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E498D-12DE-1F94-FA7C-AF8486AE3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05A8F52-09C6-87DE-A26B-B42377E78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C4B327-3B61-1595-FE5A-0C481518A26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FC8CBF-4C6D-3E37-D517-FB8DBF416C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7A4A1B-E2C3-954C-F60C-F0065CFC102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3FABE1-82A2-0916-8467-CE51004B8DD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494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33C42-172B-E50A-7D47-31C5B1DC6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3D9030-B0FD-58F8-2EF4-CC24B2CE2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CC28D5-3C43-04AA-BC29-FAC0A9AD883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8F28C0-A2D6-0027-AE24-33F6A0551F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9CF005-F899-0F6A-6E65-18A1F637B06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CAF622-EE72-35EE-81F2-38C15E9F6D3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252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3875</Words>
  <Application>Microsoft Office PowerPoint</Application>
  <PresentationFormat>Widescreen</PresentationFormat>
  <Paragraphs>728</Paragraphs>
  <Slides>75</Slides>
  <Notes>6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8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Progressive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Today, we’re going to meet the progressive tenses.</vt:lpstr>
      <vt:lpstr>Today, we’re going to meet the progressive tenses.</vt:lpstr>
      <vt:lpstr>Today, we’re going to meet the progressive tenses.</vt:lpstr>
      <vt:lpstr>Verbs in the progressive tense have the suffix –ing.</vt:lpstr>
      <vt:lpstr>It’s called “progressive” as the action is ongoing or in progress.</vt:lpstr>
      <vt:lpstr>We use the progressive tense when:  1. someone was doing it before (past),  2. is doing something right now (present), or  3. will be doing it later.</vt:lpstr>
      <vt:lpstr>We have already met  the “simple” tenses.</vt:lpstr>
      <vt:lpstr>Today, we’re going to meet the progressive tenses.</vt:lpstr>
      <vt:lpstr>Today, we’re going to meet the progressive tenses.</vt:lpstr>
      <vt:lpstr>Today, we’re going to meet the progressive tenses.</vt:lpstr>
      <vt:lpstr>Verbs in the progressive tense have the suffix –ing.</vt:lpstr>
      <vt:lpstr>Verbs in the progressive tense have the suffix –ing.</vt:lpstr>
      <vt:lpstr>Verbs in the progressive tense have the suffix –ing.</vt:lpstr>
      <vt:lpstr>Verbs in the progressive tense have the suffix –ing.</vt:lpstr>
      <vt:lpstr>It’s called “progressive” as the action is ongoing or in progress.</vt:lpstr>
      <vt:lpstr>We use the progressive tense when:  1. someone was doing it before (past),  2. is doing something right now (present), or  3. will be doing it later.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2026-04-21T10:35:55Z</dcterms:modified>
</cp:coreProperties>
</file>